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84" r:id="rId4"/>
    <p:sldId id="257" r:id="rId5"/>
    <p:sldId id="258" r:id="rId6"/>
    <p:sldId id="259" r:id="rId7"/>
    <p:sldId id="275" r:id="rId8"/>
    <p:sldId id="268" r:id="rId9"/>
    <p:sldId id="276" r:id="rId10"/>
    <p:sldId id="282" r:id="rId11"/>
    <p:sldId id="260" r:id="rId12"/>
    <p:sldId id="277" r:id="rId13"/>
    <p:sldId id="269" r:id="rId14"/>
    <p:sldId id="279" r:id="rId15"/>
    <p:sldId id="261" r:id="rId16"/>
    <p:sldId id="278" r:id="rId17"/>
    <p:sldId id="270" r:id="rId18"/>
    <p:sldId id="262" r:id="rId19"/>
    <p:sldId id="271" r:id="rId20"/>
    <p:sldId id="263" r:id="rId21"/>
    <p:sldId id="264" r:id="rId22"/>
    <p:sldId id="274" r:id="rId23"/>
    <p:sldId id="265" r:id="rId24"/>
    <p:sldId id="267" r:id="rId25"/>
    <p:sldId id="266" r:id="rId26"/>
    <p:sldId id="280" r:id="rId27"/>
    <p:sldId id="281" r:id="rId28"/>
    <p:sldId id="285" r:id="rId29"/>
    <p:sldId id="272" r:id="rId30"/>
    <p:sldId id="27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8FF-8FD0-49BB-8AF1-E38AD92C325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7EC4-C556-4F50-8E21-E6BE66E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5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8FF-8FD0-49BB-8AF1-E38AD92C325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7EC4-C556-4F50-8E21-E6BE66E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6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8FF-8FD0-49BB-8AF1-E38AD92C325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7EC4-C556-4F50-8E21-E6BE66E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6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8FF-8FD0-49BB-8AF1-E38AD92C325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7EC4-C556-4F50-8E21-E6BE66E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8FF-8FD0-49BB-8AF1-E38AD92C325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7EC4-C556-4F50-8E21-E6BE66E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3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8FF-8FD0-49BB-8AF1-E38AD92C325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7EC4-C556-4F50-8E21-E6BE66E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2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8FF-8FD0-49BB-8AF1-E38AD92C325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7EC4-C556-4F50-8E21-E6BE66E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6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8FF-8FD0-49BB-8AF1-E38AD92C325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7EC4-C556-4F50-8E21-E6BE66E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8FF-8FD0-49BB-8AF1-E38AD92C325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7EC4-C556-4F50-8E21-E6BE66E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0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8FF-8FD0-49BB-8AF1-E38AD92C325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7EC4-C556-4F50-8E21-E6BE66E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8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8FF-8FD0-49BB-8AF1-E38AD92C325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7EC4-C556-4F50-8E21-E6BE66E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7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0" b="-7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C58FF-8FD0-49BB-8AF1-E38AD92C325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17EC4-C556-4F50-8E21-E6BE66E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3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357"/>
            <a:ext cx="12192000" cy="6909435"/>
          </a:xfrm>
        </p:spPr>
      </p:pic>
    </p:spTree>
    <p:extLst>
      <p:ext uri="{BB962C8B-B14F-4D97-AF65-F5344CB8AC3E}">
        <p14:creationId xmlns:p14="http://schemas.microsoft.com/office/powerpoint/2010/main" val="206115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In this study we investigated </a:t>
            </a: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Hepatitis A </a:t>
            </a:r>
            <a:r>
              <a:rPr lang="en-US" sz="4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seropositivity</a:t>
            </a: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/>
              <a:t>in children with nonspecific gastrointestinal symptoms in a </a:t>
            </a:r>
            <a:r>
              <a:rPr 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referral Children Hospital </a:t>
            </a:r>
            <a:r>
              <a:rPr lang="en-US" sz="4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Mofid</a:t>
            </a:r>
            <a:r>
              <a:rPr 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2009-2010(TEHRAN-IRAN)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3656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Materials and methods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035" y="139072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</a:t>
            </a:r>
            <a:r>
              <a:rPr lang="en-US" sz="4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hundred and ten </a:t>
            </a:r>
            <a:r>
              <a:rPr lang="en-US" sz="4400" dirty="0"/>
              <a:t>children with </a:t>
            </a: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nonspecific gastrointestinal </a:t>
            </a: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complaints </a:t>
            </a:r>
            <a:r>
              <a:rPr lang="en-US" sz="4400" dirty="0"/>
              <a:t>from </a:t>
            </a:r>
            <a:r>
              <a:rPr lang="en-US" sz="4400" dirty="0" smtClean="0"/>
              <a:t>(October </a:t>
            </a:r>
            <a:r>
              <a:rPr lang="en-US" sz="4400" dirty="0"/>
              <a:t>2009-June2010) came to emergency department of </a:t>
            </a:r>
            <a:r>
              <a:rPr lang="en-US" sz="4400" dirty="0" err="1" smtClean="0"/>
              <a:t>Mofid</a:t>
            </a:r>
            <a:r>
              <a:rPr lang="en-US" sz="4400" dirty="0" smtClean="0"/>
              <a:t> Hospital </a:t>
            </a:r>
            <a:r>
              <a:rPr lang="en-US" sz="4400" dirty="0"/>
              <a:t>were subject of our study.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0495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Materials and methods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035" y="139072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dirty="0"/>
              <a:t>The sample </a:t>
            </a:r>
            <a:r>
              <a:rPr lang="en-US" sz="6600" dirty="0" smtClean="0"/>
              <a:t>size was </a:t>
            </a:r>
            <a:r>
              <a:rPr lang="en-US" sz="6600" dirty="0"/>
              <a:t>calculated with </a:t>
            </a:r>
            <a:r>
              <a:rPr lang="en-US" sz="6600" dirty="0" err="1"/>
              <a:t>Epi</a:t>
            </a:r>
            <a:r>
              <a:rPr lang="en-US" sz="6600" dirty="0"/>
              <a:t> Info program assuming</a:t>
            </a:r>
          </a:p>
          <a:p>
            <a:pPr marL="0" indent="0">
              <a:buNone/>
            </a:pPr>
            <a:r>
              <a:rPr lang="en-US" sz="6600" dirty="0"/>
              <a:t>of 25% prevalence of HAV </a:t>
            </a:r>
            <a:r>
              <a:rPr lang="en-US" sz="6600" dirty="0" err="1"/>
              <a:t>Seropositivity</a:t>
            </a:r>
            <a:r>
              <a:rPr lang="en-US" sz="6600" dirty="0"/>
              <a:t> and </a:t>
            </a:r>
            <a:r>
              <a:rPr lang="en-US" sz="6600" dirty="0" smtClean="0"/>
              <a:t>5% error </a:t>
            </a:r>
            <a:endParaRPr lang="en-US" sz="6600" dirty="0"/>
          </a:p>
          <a:p>
            <a:pPr marL="0" indent="0">
              <a:buNone/>
            </a:pPr>
            <a:endParaRPr lang="en-US" sz="6600" dirty="0"/>
          </a:p>
          <a:p>
            <a:pPr marL="0" indent="0">
              <a:buNone/>
            </a:pPr>
            <a:endParaRPr lang="en-US" sz="6600" dirty="0"/>
          </a:p>
          <a:p>
            <a:pPr marL="0" indent="0">
              <a:buNone/>
            </a:pPr>
            <a:endParaRPr lang="en-US" sz="6600" dirty="0"/>
          </a:p>
          <a:p>
            <a:pPr marL="0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306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b="1" dirty="0"/>
              <a:t>Materials and methods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4217"/>
            <a:ext cx="11706896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 criteria: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clinical symptoms more commonly found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patients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subclinical Hepatitis A infections. 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 and symptoms which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abdominal </a:t>
            </a: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2-fever </a:t>
            </a:r>
          </a:p>
          <a:p>
            <a:pPr marL="0" indent="0">
              <a:buNone/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3-fatigue </a:t>
            </a:r>
          </a:p>
          <a:p>
            <a:pPr marL="0" indent="0">
              <a:buNone/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 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anorexia </a:t>
            </a:r>
            <a:endParaRPr lang="pt-BR" sz="20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 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nausea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6-vomiting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 and tenderness on Right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Upper Quadrant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of hepatitis in one of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members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day care or school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9-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 colored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urine and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colored stool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 hepatomegaly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4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criteria was enough to entre the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267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Exclusion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Critrtia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Cases with known </a:t>
            </a: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hepatic disease</a:t>
            </a:r>
            <a:r>
              <a:rPr lang="en-US" sz="4400" dirty="0"/>
              <a:t> </a:t>
            </a:r>
            <a:r>
              <a:rPr lang="en-US" sz="4400" dirty="0" smtClean="0"/>
              <a:t>or </a:t>
            </a:r>
            <a:r>
              <a:rPr lang="en-US" sz="4400" dirty="0"/>
              <a:t>any </a:t>
            </a:r>
            <a:r>
              <a:rPr lang="en-US" sz="4400" dirty="0" smtClean="0"/>
              <a:t>known infectious </a:t>
            </a:r>
            <a:r>
              <a:rPr lang="en-US" sz="4400" dirty="0"/>
              <a:t>disease with hepatic involvement </a:t>
            </a:r>
            <a:r>
              <a:rPr lang="en-US" sz="4400" dirty="0" smtClean="0"/>
              <a:t>and patients </a:t>
            </a:r>
            <a:r>
              <a:rPr lang="en-US" sz="4400" dirty="0"/>
              <a:t>with </a:t>
            </a: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hepatic drug reactions</a:t>
            </a:r>
            <a:r>
              <a:rPr lang="en-US" sz="4400" dirty="0"/>
              <a:t> were </a:t>
            </a:r>
            <a:r>
              <a:rPr lang="en-US" sz="4400" dirty="0" smtClean="0"/>
              <a:t>excluded from </a:t>
            </a:r>
            <a:r>
              <a:rPr lang="en-US" sz="4400" dirty="0"/>
              <a:t>study.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618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961" y="100745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(Panel 1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r>
              <a:rPr lang="en-US" sz="5400" dirty="0" smtClean="0"/>
              <a:t> </a:t>
            </a:r>
            <a:r>
              <a:rPr lang="en-US" sz="5400" dirty="0"/>
              <a:t>CBC, DIFF and PLATELET, Bill Total and Direct, SGPT</a:t>
            </a:r>
            <a:r>
              <a:rPr lang="en-US" sz="5400" dirty="0" smtClean="0"/>
              <a:t>,</a:t>
            </a:r>
            <a:r>
              <a:rPr lang="en-US" sz="5400" dirty="0"/>
              <a:t> Anti HAV </a:t>
            </a:r>
            <a:r>
              <a:rPr lang="en-US" sz="5400" dirty="0" err="1"/>
              <a:t>IgG</a:t>
            </a:r>
            <a:r>
              <a:rPr lang="en-US" sz="5400" dirty="0"/>
              <a:t> and </a:t>
            </a:r>
            <a:r>
              <a:rPr lang="en-US" sz="5400" dirty="0" err="1" smtClean="0"/>
              <a:t>IgM</a:t>
            </a:r>
            <a:r>
              <a:rPr lang="en-US" sz="5400" dirty="0" smtClean="0"/>
              <a:t> were performed for </a:t>
            </a:r>
            <a:r>
              <a:rPr lang="en-US" sz="5400" dirty="0"/>
              <a:t>all study cases.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 smtClean="0"/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6545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56" y="57255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(Panel 2)</a:t>
            </a:r>
          </a:p>
          <a:p>
            <a:r>
              <a:rPr lang="en-US" dirty="0" smtClean="0"/>
              <a:t>In </a:t>
            </a:r>
            <a:r>
              <a:rPr lang="en-US" dirty="0"/>
              <a:t>children with a history of HIV</a:t>
            </a:r>
          </a:p>
          <a:p>
            <a:r>
              <a:rPr lang="en-US" dirty="0"/>
              <a:t>and/or HCV in mother and other family members.</a:t>
            </a:r>
          </a:p>
          <a:p>
            <a:r>
              <a:rPr lang="en-US" dirty="0"/>
              <a:t>Anti HIV and Anti HCV was performed </a:t>
            </a:r>
            <a:r>
              <a:rPr lang="en-US" dirty="0" smtClean="0"/>
              <a:t>for </a:t>
            </a:r>
            <a:r>
              <a:rPr lang="en-US" dirty="0"/>
              <a:t>all patients. And in patients with </a:t>
            </a:r>
            <a:r>
              <a:rPr lang="en-US" dirty="0" err="1"/>
              <a:t>Gianoti</a:t>
            </a:r>
            <a:r>
              <a:rPr lang="en-US" dirty="0"/>
              <a:t> </a:t>
            </a:r>
            <a:r>
              <a:rPr lang="en-US" dirty="0" err="1"/>
              <a:t>Crosti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2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syndrome or serum sickness like syndrome or arthritis</a:t>
            </a:r>
          </a:p>
          <a:p>
            <a:r>
              <a:rPr lang="en-US" dirty="0"/>
              <a:t>and arthralgia or </a:t>
            </a:r>
            <a:r>
              <a:rPr lang="en-US" dirty="0" err="1"/>
              <a:t>glumerolonephritis</a:t>
            </a:r>
            <a:r>
              <a:rPr lang="en-US" dirty="0"/>
              <a:t> in one</a:t>
            </a:r>
          </a:p>
          <a:p>
            <a:r>
              <a:rPr lang="en-US" dirty="0"/>
              <a:t>to two months ago, cases with susceptible history</a:t>
            </a:r>
          </a:p>
          <a:p>
            <a:r>
              <a:rPr lang="en-US" dirty="0"/>
              <a:t>of hepatitis B vaccination and/or blood and blood</a:t>
            </a:r>
          </a:p>
          <a:p>
            <a:r>
              <a:rPr lang="en-US" dirty="0"/>
              <a:t>products transfusion or a history of Needle Stick</a:t>
            </a:r>
          </a:p>
          <a:p>
            <a:r>
              <a:rPr lang="en-US" dirty="0"/>
              <a:t>(Panel 3), </a:t>
            </a:r>
            <a:r>
              <a:rPr lang="en-US" dirty="0" err="1"/>
              <a:t>HBsAg</a:t>
            </a:r>
            <a:r>
              <a:rPr lang="en-US" dirty="0"/>
              <a:t> was performed. In cases with</a:t>
            </a:r>
          </a:p>
          <a:p>
            <a:r>
              <a:rPr lang="en-US" dirty="0" err="1"/>
              <a:t>hepathosplenomegaly</a:t>
            </a:r>
            <a:r>
              <a:rPr lang="en-US" dirty="0"/>
              <a:t> with FTT and patients with</a:t>
            </a:r>
          </a:p>
        </p:txBody>
      </p:sp>
    </p:spTree>
    <p:extLst>
      <p:ext uri="{BB962C8B-B14F-4D97-AF65-F5344CB8AC3E}">
        <p14:creationId xmlns:p14="http://schemas.microsoft.com/office/powerpoint/2010/main" val="61958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cirrhosis without obvious cause ANA, Anti SMA,</a:t>
            </a:r>
          </a:p>
          <a:p>
            <a:r>
              <a:rPr lang="en-US" dirty="0"/>
              <a:t>Anti KLM(Panel 4) was performed, all patients</a:t>
            </a:r>
          </a:p>
          <a:p>
            <a:r>
              <a:rPr lang="en-US" dirty="0"/>
              <a:t>with panel 4 were also included in panel 1 to 3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6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571" y="1023609"/>
            <a:ext cx="11574966" cy="4351338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CBC</a:t>
            </a:r>
            <a:r>
              <a:rPr lang="en-US" sz="4400" dirty="0"/>
              <a:t> </a:t>
            </a:r>
            <a:r>
              <a:rPr lang="en-US" sz="4400" dirty="0" smtClean="0"/>
              <a:t>test </a:t>
            </a:r>
            <a:r>
              <a:rPr lang="en-US" sz="4400" dirty="0"/>
              <a:t>was performed with </a:t>
            </a:r>
            <a:r>
              <a:rPr lang="en-US" sz="4400" dirty="0" smtClean="0"/>
              <a:t>Calibrated Kα21N </a:t>
            </a:r>
            <a:r>
              <a:rPr lang="en-US" sz="4400" dirty="0"/>
              <a:t>system, SGPT was performed with </a:t>
            </a:r>
            <a:r>
              <a:rPr lang="en-US" sz="4400" dirty="0" err="1" smtClean="0"/>
              <a:t>Parsazmon</a:t>
            </a:r>
            <a:r>
              <a:rPr lang="en-US" sz="4400" dirty="0" smtClean="0"/>
              <a:t> Kit</a:t>
            </a:r>
            <a:r>
              <a:rPr lang="en-US" sz="4400" dirty="0"/>
              <a:t>, and RA – 1000 SYSTEM, </a:t>
            </a:r>
            <a:endParaRPr lang="en-US" sz="4400" dirty="0" smtClean="0"/>
          </a:p>
          <a:p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 </a:t>
            </a:r>
            <a:r>
              <a:rPr lang="en-US" sz="4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IgG</a:t>
            </a: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4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IgM</a:t>
            </a:r>
            <a:r>
              <a:rPr lang="en-US" sz="4400" dirty="0"/>
              <a:t>, were performed by DIALAB Kit (Enzyme </a:t>
            </a:r>
            <a:r>
              <a:rPr lang="en-US" sz="4400" dirty="0" smtClean="0"/>
              <a:t>Linked </a:t>
            </a:r>
            <a:r>
              <a:rPr lang="en-US" sz="4400" dirty="0" err="1" smtClean="0"/>
              <a:t>Immunosorbent</a:t>
            </a:r>
            <a:r>
              <a:rPr lang="en-US" sz="4400" dirty="0" smtClean="0"/>
              <a:t> </a:t>
            </a:r>
            <a:r>
              <a:rPr lang="en-US" sz="4400" dirty="0"/>
              <a:t>Assay, </a:t>
            </a:r>
            <a:r>
              <a:rPr lang="en-US" sz="4400" dirty="0" err="1"/>
              <a:t>Microwell</a:t>
            </a:r>
            <a:r>
              <a:rPr lang="en-US" sz="4400" dirty="0"/>
              <a:t> Method, </a:t>
            </a:r>
            <a:r>
              <a:rPr lang="en-US" sz="4400" dirty="0" err="1"/>
              <a:t>Technischen</a:t>
            </a:r>
            <a:r>
              <a:rPr lang="en-US" sz="4400" dirty="0"/>
              <a:t> </a:t>
            </a:r>
            <a:r>
              <a:rPr lang="en-US" sz="4400" dirty="0" err="1"/>
              <a:t>Produkten</a:t>
            </a:r>
            <a:r>
              <a:rPr lang="en-US" sz="4400" dirty="0"/>
              <a:t> und </a:t>
            </a:r>
            <a:r>
              <a:rPr lang="en-US" sz="4400" dirty="0" err="1"/>
              <a:t>Laborinstrumenten</a:t>
            </a:r>
            <a:r>
              <a:rPr lang="en-US" sz="4400" dirty="0"/>
              <a:t>, </a:t>
            </a:r>
            <a:r>
              <a:rPr lang="en-US" sz="4400" dirty="0" err="1"/>
              <a:t>Geselisschaft</a:t>
            </a:r>
            <a:r>
              <a:rPr lang="en-US" sz="4400" dirty="0"/>
              <a:t> </a:t>
            </a:r>
            <a:r>
              <a:rPr lang="en-US" sz="4400" dirty="0" err="1" smtClean="0"/>
              <a:t>Geselisschaft</a:t>
            </a:r>
            <a:r>
              <a:rPr lang="en-US" sz="4400" dirty="0" smtClean="0"/>
              <a:t> </a:t>
            </a:r>
            <a:r>
              <a:rPr lang="en-US" sz="4400" dirty="0" err="1" smtClean="0"/>
              <a:t>M.b.h</a:t>
            </a:r>
            <a:r>
              <a:rPr lang="en-US" sz="4400" dirty="0"/>
              <a:t>. office@dialab.at.</a:t>
            </a:r>
          </a:p>
          <a:p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192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9034" y="2716987"/>
            <a:ext cx="9144000" cy="2387600"/>
          </a:xfrm>
        </p:spPr>
        <p:txBody>
          <a:bodyPr>
            <a:no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subclinical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hepatitis A infection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ambulatory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patients, with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nonspecific abdominal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complaints in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Mofid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hospital of Tehran Iran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1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813" y="576687"/>
            <a:ext cx="11182815" cy="5980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All </a:t>
            </a:r>
            <a:r>
              <a:rPr lang="en-US" sz="4800" dirty="0"/>
              <a:t>data results </a:t>
            </a:r>
            <a:r>
              <a:rPr lang="en-US" sz="4800" dirty="0" smtClean="0"/>
              <a:t>entered and </a:t>
            </a:r>
            <a:r>
              <a:rPr lang="en-US" sz="4800" dirty="0"/>
              <a:t>analyzed in SPSS 18 software (SPSS </a:t>
            </a:r>
            <a:r>
              <a:rPr lang="en-US" sz="4800" dirty="0" err="1" smtClean="0"/>
              <a:t>Inc</a:t>
            </a:r>
            <a:r>
              <a:rPr lang="en-US" sz="4800" dirty="0" smtClean="0"/>
              <a:t> </a:t>
            </a:r>
            <a:r>
              <a:rPr lang="en-US" sz="4800" dirty="0" err="1" smtClean="0"/>
              <a:t>Chicaggo</a:t>
            </a:r>
            <a:r>
              <a:rPr lang="en-US" sz="4800" dirty="0"/>
              <a:t>) 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Descriptive analysis was done by bivariate analysis using chi-square with 5% significance level and Multivariate regression analysis used for independent predictors of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seropositivity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95% CI was calculated.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296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hundred-and-ten patients (184 boys 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126 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girls) with mean age of 7.45±4.13 years were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investigated.Age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Range(1-15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yr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130 cases (41.5%) were under 5 years old.</a:t>
            </a:r>
          </a:p>
          <a:p>
            <a:pPr marL="0" indent="0">
              <a:buNone/>
            </a:pPr>
            <a:endParaRPr lang="en-US" sz="4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4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301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598" y="1212307"/>
            <a:ext cx="11550804" cy="4351338"/>
          </a:xfrm>
        </p:spPr>
        <p:txBody>
          <a:bodyPr>
            <a:noAutofit/>
          </a:bodyPr>
          <a:lstStyle/>
          <a:p>
            <a:r>
              <a:rPr lang="en-US" sz="4400" dirty="0"/>
              <a:t>Out of 310 patients </a:t>
            </a:r>
            <a:r>
              <a:rPr lang="en-US" sz="4400" dirty="0" smtClean="0"/>
              <a:t> </a:t>
            </a:r>
          </a:p>
          <a:p>
            <a:r>
              <a:rPr lang="en-US" sz="4400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</a:t>
            </a:r>
            <a:r>
              <a:rPr lang="en-US" sz="4400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(12.9%) 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were </a:t>
            </a:r>
            <a:r>
              <a:rPr lang="en-US" sz="4400" u="sng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IgM</a:t>
            </a:r>
            <a:r>
              <a:rPr lang="en-US" sz="4400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positive </a:t>
            </a:r>
            <a:r>
              <a:rPr lang="en-US" sz="4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4400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103(33.2%) </a:t>
            </a:r>
            <a:r>
              <a:rPr lang="en-US" sz="44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</a:t>
            </a:r>
            <a:r>
              <a:rPr lang="en-US" sz="4400" u="sng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IgG</a:t>
            </a:r>
            <a:r>
              <a:rPr lang="en-US" sz="4400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positive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4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</a:t>
            </a: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</a:t>
            </a:r>
            <a:r>
              <a:rPr lang="en-US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(17.5%) had SGPT&gt;90 IU/L</a:t>
            </a: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patients out of them</a:t>
            </a:r>
            <a:r>
              <a:rPr lang="en-US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(48.1%) were </a:t>
            </a:r>
            <a:r>
              <a:rPr lang="en-US" sz="44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IgM</a:t>
            </a:r>
            <a:r>
              <a:rPr lang="en-US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positive</a:t>
            </a: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a-IR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/>
              <a:t> </a:t>
            </a:r>
            <a:r>
              <a:rPr lang="en-US" sz="4400" dirty="0"/>
              <a:t>90% of HAV </a:t>
            </a:r>
            <a:r>
              <a:rPr lang="en-US" sz="4400" dirty="0" err="1"/>
              <a:t>IgM</a:t>
            </a:r>
            <a:r>
              <a:rPr lang="en-US" sz="4400" dirty="0"/>
              <a:t> positive patients were </a:t>
            </a:r>
            <a:r>
              <a:rPr lang="en-US" sz="4400" dirty="0" err="1"/>
              <a:t>IgG</a:t>
            </a:r>
            <a:r>
              <a:rPr lang="en-US" sz="4400" dirty="0"/>
              <a:t> Positive 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dirty="0" smtClean="0"/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159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29" y="761477"/>
            <a:ext cx="11244335" cy="609652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6062" y="231820"/>
            <a:ext cx="11985938" cy="334851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IgM</a:t>
            </a:r>
            <a:r>
              <a:rPr lang="en-US" sz="2800" b="1" dirty="0" smtClean="0"/>
              <a:t> and </a:t>
            </a:r>
            <a:r>
              <a:rPr lang="en-US" sz="2800" b="1" dirty="0" err="1" smtClean="0"/>
              <a:t>IgG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seropositivity</a:t>
            </a:r>
            <a:r>
              <a:rPr lang="en-US" sz="2800" b="1" dirty="0" smtClean="0"/>
              <a:t> in different laboratory and epidemiologic groups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8597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316" y="0"/>
            <a:ext cx="6253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80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376" y="91970"/>
            <a:ext cx="6323198" cy="676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07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57936" y="1393181"/>
            <a:ext cx="1203406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 fourth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cases with positive results for Hepatitis A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children over </a:t>
            </a: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 years </a:t>
            </a:r>
            <a:r>
              <a:rPr lang="en-US" sz="36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old,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</a:t>
            </a: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indication of more susceptible patients at </a:t>
            </a:r>
            <a:r>
              <a:rPr lang="en-US" sz="36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age to </a:t>
            </a: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infectious disease.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36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20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Conclusion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More </a:t>
            </a:r>
            <a:r>
              <a:rPr lang="en-US" sz="6000" dirty="0"/>
              <a:t>precise investigation of hepatitis A is mandatory to show the changing epidemiology of this disease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2930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981" y="17396"/>
            <a:ext cx="6840604" cy="6840604"/>
          </a:xfrm>
        </p:spPr>
      </p:pic>
    </p:spTree>
    <p:extLst>
      <p:ext uri="{BB962C8B-B14F-4D97-AF65-F5344CB8AC3E}">
        <p14:creationId xmlns:p14="http://schemas.microsoft.com/office/powerpoint/2010/main" val="90917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571"/>
            <a:ext cx="10515600" cy="647885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1.Steffen  </a:t>
            </a:r>
            <a:r>
              <a:rPr lang="en-US" dirty="0"/>
              <a:t>R, </a:t>
            </a:r>
            <a:r>
              <a:rPr lang="en-US" i="1" dirty="0"/>
              <a:t>Changing travel-related global epidemiology of Hepatitis A.</a:t>
            </a:r>
            <a:r>
              <a:rPr lang="en-US" dirty="0"/>
              <a:t> Am J Med, 2005. </a:t>
            </a:r>
            <a:r>
              <a:rPr lang="en-US" b="1" dirty="0"/>
              <a:t>118</a:t>
            </a:r>
            <a:r>
              <a:rPr lang="en-US" dirty="0"/>
              <a:t>((10A)): p. 46S–9S.</a:t>
            </a:r>
          </a:p>
          <a:p>
            <a:pPr marL="0" indent="0">
              <a:buNone/>
            </a:pPr>
            <a:r>
              <a:rPr lang="en-US" dirty="0" smtClean="0"/>
              <a:t>2.Kalaajieh </a:t>
            </a:r>
            <a:r>
              <a:rPr lang="en-US" dirty="0"/>
              <a:t>W, et al., </a:t>
            </a:r>
            <a:r>
              <a:rPr lang="en-US" i="1" dirty="0" err="1"/>
              <a:t>Seroprevalence</a:t>
            </a:r>
            <a:r>
              <a:rPr lang="en-US" i="1" dirty="0"/>
              <a:t> of Hepatitis A antibodies in Lebanese children.</a:t>
            </a:r>
            <a:r>
              <a:rPr lang="en-US" dirty="0"/>
              <a:t> Med Mal Infect, 2000. </a:t>
            </a:r>
            <a:r>
              <a:rPr lang="en-US" b="1" dirty="0"/>
              <a:t>30</a:t>
            </a:r>
            <a:r>
              <a:rPr lang="en-US" dirty="0"/>
              <a:t>: p. 757–61.</a:t>
            </a:r>
          </a:p>
          <a:p>
            <a:pPr marL="0" indent="0">
              <a:buNone/>
            </a:pPr>
            <a:r>
              <a:rPr lang="en-US" dirty="0" smtClean="0"/>
              <a:t>3.Kunasol </a:t>
            </a:r>
            <a:r>
              <a:rPr lang="en-US" dirty="0"/>
              <a:t>P, et al., </a:t>
            </a:r>
            <a:r>
              <a:rPr lang="en-US" i="1" dirty="0"/>
              <a:t>Hepatitis A virus: declining </a:t>
            </a:r>
            <a:r>
              <a:rPr lang="en-US" i="1" dirty="0" err="1"/>
              <a:t>seroprevalence</a:t>
            </a:r>
            <a:r>
              <a:rPr lang="en-US" i="1" dirty="0"/>
              <a:t> in children and adolescents in Southeast Asia.</a:t>
            </a:r>
            <a:r>
              <a:rPr lang="en-US" dirty="0"/>
              <a:t> Southeast Asian J Trop Med Public Health, 1998. </a:t>
            </a:r>
            <a:r>
              <a:rPr lang="en-US" b="1" dirty="0"/>
              <a:t>29</a:t>
            </a:r>
            <a:r>
              <a:rPr lang="en-US" dirty="0"/>
              <a:t>(2): p. 255–62.</a:t>
            </a:r>
          </a:p>
          <a:p>
            <a:pPr marL="0" indent="0">
              <a:buNone/>
            </a:pPr>
            <a:r>
              <a:rPr lang="en-US" dirty="0" smtClean="0"/>
              <a:t>4.Provost </a:t>
            </a:r>
            <a:r>
              <a:rPr lang="en-US" dirty="0"/>
              <a:t>P.J and </a:t>
            </a:r>
            <a:r>
              <a:rPr lang="en-US" dirty="0" err="1"/>
              <a:t>Hilleman</a:t>
            </a:r>
            <a:r>
              <a:rPr lang="en-US" dirty="0"/>
              <a:t> M.R, </a:t>
            </a:r>
            <a:r>
              <a:rPr lang="en-US" i="1" dirty="0"/>
              <a:t>Propagation of human hepatitis A virus in cell culture in vitro.</a:t>
            </a:r>
            <a:r>
              <a:rPr lang="en-US" dirty="0"/>
              <a:t> Proc. Soc. Exp. Biol. Med., 1981. </a:t>
            </a:r>
            <a:r>
              <a:rPr lang="en-US" b="1" dirty="0"/>
              <a:t>160</a:t>
            </a:r>
            <a:r>
              <a:rPr lang="en-US" dirty="0"/>
              <a:t>: p. 213-21.</a:t>
            </a:r>
          </a:p>
          <a:p>
            <a:pPr marL="0" indent="0">
              <a:buNone/>
            </a:pPr>
            <a:r>
              <a:rPr lang="en-US" dirty="0" smtClean="0"/>
              <a:t>5.Vallbracht </a:t>
            </a:r>
            <a:r>
              <a:rPr lang="en-US" dirty="0"/>
              <a:t>A, et al., </a:t>
            </a:r>
            <a:r>
              <a:rPr lang="en-US" i="1" dirty="0"/>
              <a:t>Persistent infection of human ¢</a:t>
            </a:r>
            <a:r>
              <a:rPr lang="en-US" i="1" dirty="0" err="1"/>
              <a:t>broblasts</a:t>
            </a:r>
            <a:r>
              <a:rPr lang="en-US" i="1" dirty="0"/>
              <a:t> by hepatitis A virus.</a:t>
            </a:r>
            <a:r>
              <a:rPr lang="en-US" dirty="0"/>
              <a:t> J. </a:t>
            </a:r>
            <a:r>
              <a:rPr lang="en-US" dirty="0" err="1"/>
              <a:t>Gen.Virol</a:t>
            </a:r>
            <a:r>
              <a:rPr lang="en-US" dirty="0"/>
              <a:t>., 1984. </a:t>
            </a:r>
            <a:r>
              <a:rPr lang="en-US" b="1" dirty="0"/>
              <a:t>65</a:t>
            </a:r>
            <a:r>
              <a:rPr lang="en-US" dirty="0"/>
              <a:t>: p. 609-15.</a:t>
            </a:r>
          </a:p>
          <a:p>
            <a:pPr marL="0" indent="0">
              <a:buNone/>
            </a:pPr>
            <a:r>
              <a:rPr lang="en-US" dirty="0" smtClean="0"/>
              <a:t>6.Gabriel </a:t>
            </a:r>
            <a:r>
              <a:rPr lang="en-US" dirty="0"/>
              <a:t>P, </a:t>
            </a:r>
            <a:r>
              <a:rPr lang="en-US" dirty="0" err="1"/>
              <a:t>Vall</a:t>
            </a:r>
            <a:r>
              <a:rPr lang="en-US" dirty="0"/>
              <a:t> </a:t>
            </a:r>
            <a:r>
              <a:rPr lang="en-US" dirty="0" err="1"/>
              <a:t>bracht</a:t>
            </a:r>
            <a:r>
              <a:rPr lang="en-US" dirty="0"/>
              <a:t>  A, and </a:t>
            </a:r>
            <a:r>
              <a:rPr lang="en-US" dirty="0" err="1"/>
              <a:t>Flehming</a:t>
            </a:r>
            <a:r>
              <a:rPr lang="en-US" dirty="0"/>
              <a:t>  B, </a:t>
            </a:r>
            <a:r>
              <a:rPr lang="en-US" i="1" dirty="0"/>
              <a:t>Lack of complement-dependent </a:t>
            </a:r>
            <a:r>
              <a:rPr lang="en-US" i="1" dirty="0" err="1"/>
              <a:t>cytolytic</a:t>
            </a:r>
            <a:r>
              <a:rPr lang="en-US" i="1" dirty="0"/>
              <a:t> antibodies in hepatitis A virus infection.</a:t>
            </a:r>
            <a:r>
              <a:rPr lang="en-US" dirty="0"/>
              <a:t> J. Med. </a:t>
            </a:r>
            <a:r>
              <a:rPr lang="en-US" dirty="0" err="1"/>
              <a:t>Virol</a:t>
            </a:r>
            <a:r>
              <a:rPr lang="en-US" dirty="0"/>
              <a:t>., 1986. </a:t>
            </a:r>
            <a:r>
              <a:rPr lang="en-US" b="1" dirty="0"/>
              <a:t>20</a:t>
            </a:r>
            <a:r>
              <a:rPr lang="en-US" dirty="0"/>
              <a:t>: p. 23-31.</a:t>
            </a:r>
          </a:p>
          <a:p>
            <a:pPr marL="0" indent="0">
              <a:buNone/>
            </a:pPr>
            <a:r>
              <a:rPr lang="en-US" dirty="0" smtClean="0"/>
              <a:t>7.Vallbracht  </a:t>
            </a:r>
            <a:r>
              <a:rPr lang="en-US" dirty="0"/>
              <a:t>A., et al.,</a:t>
            </a:r>
            <a:r>
              <a:rPr lang="en-US" i="1" dirty="0"/>
              <a:t> Cell-mediated cytotoxicity in hepatitis A virus infection.</a:t>
            </a:r>
            <a:r>
              <a:rPr lang="en-US" dirty="0"/>
              <a:t> </a:t>
            </a:r>
            <a:r>
              <a:rPr lang="en-US" dirty="0" err="1"/>
              <a:t>Hepatology</a:t>
            </a:r>
            <a:r>
              <a:rPr lang="en-US" dirty="0"/>
              <a:t>, 1986. </a:t>
            </a:r>
            <a:r>
              <a:rPr lang="en-US" b="1" dirty="0"/>
              <a:t>6</a:t>
            </a:r>
            <a:r>
              <a:rPr lang="en-US" dirty="0"/>
              <a:t>: p. 1308-41.</a:t>
            </a:r>
          </a:p>
          <a:p>
            <a:pPr marL="0" indent="0">
              <a:buNone/>
            </a:pPr>
            <a:r>
              <a:rPr lang="en-US" dirty="0" smtClean="0"/>
              <a:t>8.Banatvala </a:t>
            </a:r>
            <a:r>
              <a:rPr lang="en-US" dirty="0"/>
              <a:t>J.E, </a:t>
            </a:r>
            <a:r>
              <a:rPr lang="en-US" i="1" dirty="0"/>
              <a:t>Epidemiology of Hepatitis A (HAV) in Europe and its relationship to </a:t>
            </a:r>
            <a:r>
              <a:rPr lang="en-US" i="1" dirty="0" err="1"/>
              <a:t>immunisation</a:t>
            </a:r>
            <a:r>
              <a:rPr lang="en-US" dirty="0"/>
              <a:t>, in </a:t>
            </a:r>
            <a:r>
              <a:rPr lang="en-US" i="1" dirty="0" err="1"/>
              <a:t>Enterically</a:t>
            </a:r>
            <a:r>
              <a:rPr lang="en-US" i="1" dirty="0"/>
              <a:t> </a:t>
            </a:r>
            <a:r>
              <a:rPr lang="en-US" i="1" dirty="0" err="1"/>
              <a:t>TransmittedHepatitis</a:t>
            </a:r>
            <a:r>
              <a:rPr lang="en-US" i="1" dirty="0"/>
              <a:t> Viruses</a:t>
            </a:r>
            <a:r>
              <a:rPr lang="en-US" dirty="0"/>
              <a:t>. 1996, La </a:t>
            </a:r>
            <a:r>
              <a:rPr lang="en-US" dirty="0" err="1"/>
              <a:t>Simmarre,Joue</a:t>
            </a:r>
            <a:r>
              <a:rPr lang="en-US" dirty="0"/>
              <a:t>¤-</a:t>
            </a:r>
            <a:r>
              <a:rPr lang="en-US" dirty="0" err="1"/>
              <a:t>le¤s-Tours</a:t>
            </a:r>
            <a:r>
              <a:rPr lang="en-US" dirty="0"/>
              <a:t>. p. 72-7.</a:t>
            </a:r>
          </a:p>
          <a:p>
            <a:pPr marL="0" indent="0">
              <a:buNone/>
            </a:pPr>
            <a:r>
              <a:rPr lang="en-US" dirty="0" smtClean="0"/>
              <a:t>9.Sundkvist </a:t>
            </a:r>
            <a:r>
              <a:rPr lang="en-US" dirty="0"/>
              <a:t>T, et al., </a:t>
            </a:r>
            <a:r>
              <a:rPr lang="en-US" i="1" dirty="0"/>
              <a:t>Outbreak of hepatitis A spread by contaminated drinking glasses in a public house.</a:t>
            </a:r>
            <a:r>
              <a:rPr lang="en-US" dirty="0"/>
              <a:t> </a:t>
            </a:r>
            <a:r>
              <a:rPr lang="en-US" dirty="0" err="1"/>
              <a:t>Commun</a:t>
            </a:r>
            <a:r>
              <a:rPr lang="en-US" dirty="0"/>
              <a:t>. Dis. Public Health, 2000. </a:t>
            </a:r>
            <a:r>
              <a:rPr lang="en-US" b="1" dirty="0"/>
              <a:t>3</a:t>
            </a:r>
            <a:r>
              <a:rPr lang="en-US" dirty="0"/>
              <a:t>: p. 60-2.</a:t>
            </a:r>
          </a:p>
          <a:p>
            <a:pPr marL="0" indent="0">
              <a:buNone/>
            </a:pPr>
            <a:r>
              <a:rPr lang="en-US" dirty="0" smtClean="0"/>
              <a:t>10.Gustafson </a:t>
            </a:r>
            <a:r>
              <a:rPr lang="en-US" dirty="0"/>
              <a:t>T.L, et al., </a:t>
            </a:r>
            <a:r>
              <a:rPr lang="en-US" i="1" dirty="0"/>
              <a:t>An outbreak of foodborne hepatitis A: the value of serologic testing and matched case-control analysis.</a:t>
            </a:r>
            <a:r>
              <a:rPr lang="en-US" dirty="0"/>
              <a:t> Am. J. Public Health, 1983. </a:t>
            </a:r>
            <a:r>
              <a:rPr lang="en-US" b="1" dirty="0"/>
              <a:t>73</a:t>
            </a:r>
            <a:r>
              <a:rPr lang="en-US" dirty="0"/>
              <a:t>: p. 1199-201.</a:t>
            </a:r>
          </a:p>
          <a:p>
            <a:pPr marL="0" indent="0">
              <a:buNone/>
            </a:pPr>
            <a:r>
              <a:rPr lang="en-US" dirty="0" smtClean="0"/>
              <a:t>11.Locarnini </a:t>
            </a:r>
            <a:r>
              <a:rPr lang="en-US" dirty="0"/>
              <a:t>S, </a:t>
            </a:r>
            <a:r>
              <a:rPr lang="en-US" i="1" dirty="0"/>
              <a:t>A </a:t>
            </a:r>
            <a:r>
              <a:rPr lang="en-US" i="1" dirty="0" err="1"/>
              <a:t>virological</a:t>
            </a:r>
            <a:r>
              <a:rPr lang="en-US" i="1" dirty="0"/>
              <a:t> perspective on the need for vaccination.</a:t>
            </a:r>
            <a:r>
              <a:rPr lang="en-US" dirty="0"/>
              <a:t> J. Viral Hepatitis, 2000. </a:t>
            </a:r>
            <a:r>
              <a:rPr lang="en-US" b="1" dirty="0"/>
              <a:t>7</a:t>
            </a:r>
            <a:r>
              <a:rPr lang="en-US" dirty="0"/>
              <a:t>: p. 5-6.</a:t>
            </a:r>
          </a:p>
          <a:p>
            <a:pPr marL="0" indent="0">
              <a:buNone/>
            </a:pPr>
            <a:r>
              <a:rPr lang="en-US" dirty="0" smtClean="0"/>
              <a:t>12.Pramoolsinsap </a:t>
            </a:r>
            <a:r>
              <a:rPr lang="en-US" dirty="0"/>
              <a:t>C, et al., </a:t>
            </a:r>
            <a:r>
              <a:rPr lang="en-US" i="1" dirty="0"/>
              <a:t>Susceptibility to hepatitis A virus infection among chronic liver disease patients and healthy blood donors in Thailand.</a:t>
            </a:r>
            <a:r>
              <a:rPr lang="en-US" dirty="0"/>
              <a:t> Southeast Asian J. Trop. Med. Public Health, 1999. </a:t>
            </a:r>
            <a:r>
              <a:rPr lang="en-US" b="1" dirty="0"/>
              <a:t>30</a:t>
            </a:r>
            <a:r>
              <a:rPr lang="en-US" dirty="0"/>
              <a:t>: p. 91-5.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7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73" y="128471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Shirvani</a:t>
            </a:r>
            <a:r>
              <a:rPr lang="en-US" dirty="0"/>
              <a:t> F., </a:t>
            </a:r>
            <a:r>
              <a:rPr lang="en-US" dirty="0" err="1"/>
              <a:t>Taslimi</a:t>
            </a:r>
            <a:r>
              <a:rPr lang="en-US" dirty="0"/>
              <a:t> N., </a:t>
            </a:r>
            <a:r>
              <a:rPr lang="en-US" dirty="0" err="1"/>
              <a:t>Karimi</a:t>
            </a:r>
            <a:r>
              <a:rPr lang="en-US" dirty="0"/>
              <a:t> A., </a:t>
            </a:r>
            <a:r>
              <a:rPr lang="en-US" dirty="0" err="1"/>
              <a:t>Rahbar</a:t>
            </a:r>
            <a:r>
              <a:rPr lang="en-US" dirty="0"/>
              <a:t> M. Study of subclinical Hepatitis A infection </a:t>
            </a:r>
            <a:r>
              <a:rPr lang="en-US" dirty="0" err="1"/>
              <a:t>inambulatory</a:t>
            </a:r>
            <a:r>
              <a:rPr lang="en-US" dirty="0"/>
              <a:t> patients, with nonspecific abdominal complaints in </a:t>
            </a:r>
            <a:r>
              <a:rPr lang="en-US" dirty="0" err="1"/>
              <a:t>Mofid</a:t>
            </a:r>
            <a:r>
              <a:rPr lang="en-US" dirty="0"/>
              <a:t> hospital of Tehran </a:t>
            </a:r>
            <a:r>
              <a:rPr lang="en-US" dirty="0" err="1"/>
              <a:t>Iran.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HealthMED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.Journal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Society for development in new net environment in B&amp;H</a:t>
            </a:r>
            <a:r>
              <a:rPr lang="en-US" dirty="0"/>
              <a:t>.2012;6(10):3302-7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512"/>
            <a:ext cx="10515600" cy="67464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13.Pramoolsinsap  C, </a:t>
            </a:r>
            <a:r>
              <a:rPr lang="en-US" i="1" dirty="0"/>
              <a:t>Acute hepatitis A and acquired immunity to hepatitis A virus in hepatitis B virus (HBV) carriers and in </a:t>
            </a:r>
            <a:r>
              <a:rPr lang="en-US" i="1" dirty="0" err="1"/>
              <a:t>HBVorhepatitis</a:t>
            </a:r>
            <a:r>
              <a:rPr lang="en-US" i="1" dirty="0"/>
              <a:t> C virus-related chronic liver diseases in Thailand.</a:t>
            </a:r>
            <a:r>
              <a:rPr lang="en-US" dirty="0"/>
              <a:t> J. Viral Hepatitis, 2000. </a:t>
            </a:r>
            <a:r>
              <a:rPr lang="en-US" b="1" dirty="0"/>
              <a:t>7</a:t>
            </a:r>
            <a:r>
              <a:rPr lang="en-US" dirty="0"/>
              <a:t>: p. 11-12.</a:t>
            </a:r>
          </a:p>
          <a:p>
            <a:pPr marL="0" indent="0">
              <a:buNone/>
            </a:pPr>
            <a:r>
              <a:rPr lang="en-US" dirty="0"/>
              <a:t>14.Jacobsen KH and K. JS., </a:t>
            </a:r>
            <a:r>
              <a:rPr lang="en-US" i="1" dirty="0"/>
              <a:t>Declining hepatitis A </a:t>
            </a:r>
            <a:r>
              <a:rPr lang="en-US" i="1" dirty="0" err="1"/>
              <a:t>seroprevalence:a</a:t>
            </a:r>
            <a:r>
              <a:rPr lang="en-US" i="1" dirty="0"/>
              <a:t> global review and analysis.</a:t>
            </a:r>
            <a:r>
              <a:rPr lang="en-US" dirty="0"/>
              <a:t> </a:t>
            </a:r>
            <a:r>
              <a:rPr lang="en-US" dirty="0" err="1"/>
              <a:t>Epidemiol</a:t>
            </a:r>
            <a:r>
              <a:rPr lang="en-US" dirty="0"/>
              <a:t> Infect, 2004. </a:t>
            </a:r>
            <a:r>
              <a:rPr lang="en-US" b="1" dirty="0"/>
              <a:t>132</a:t>
            </a:r>
            <a:r>
              <a:rPr lang="en-US" dirty="0"/>
              <a:t>: p. 1005—22.</a:t>
            </a:r>
          </a:p>
          <a:p>
            <a:pPr marL="0" indent="0">
              <a:buNone/>
            </a:pPr>
            <a:r>
              <a:rPr lang="en-US" dirty="0"/>
              <a:t>15.Yong-de S, et al., </a:t>
            </a:r>
            <a:r>
              <a:rPr lang="en-US" i="1" dirty="0"/>
              <a:t>Clinical/subclinical case ratio in Hepatitis A.</a:t>
            </a:r>
            <a:r>
              <a:rPr lang="en-US" dirty="0"/>
              <a:t> The Lancet, </a:t>
            </a:r>
            <a:r>
              <a:rPr lang="en-US" dirty="0" err="1"/>
              <a:t>nov</a:t>
            </a:r>
            <a:r>
              <a:rPr lang="en-US" dirty="0"/>
              <a:t> 1988.</a:t>
            </a:r>
          </a:p>
          <a:p>
            <a:pPr marL="0" indent="0">
              <a:buNone/>
            </a:pPr>
            <a:r>
              <a:rPr lang="en-US" dirty="0"/>
              <a:t>16.Malik R, et al., </a:t>
            </a:r>
            <a:r>
              <a:rPr lang="en-US" i="1" dirty="0"/>
              <a:t>Hepatitis A frequency in children with nonspecific abdominal symptoms.</a:t>
            </a:r>
            <a:r>
              <a:rPr lang="en-US" dirty="0"/>
              <a:t> J </a:t>
            </a:r>
            <a:r>
              <a:rPr lang="en-US" dirty="0" err="1"/>
              <a:t>Coll</a:t>
            </a:r>
            <a:r>
              <a:rPr lang="en-US" dirty="0"/>
              <a:t> Physicians </a:t>
            </a:r>
            <a:r>
              <a:rPr lang="en-US" dirty="0" err="1"/>
              <a:t>Surg</a:t>
            </a:r>
            <a:r>
              <a:rPr lang="en-US" dirty="0"/>
              <a:t> Pak, 2004. </a:t>
            </a:r>
            <a:r>
              <a:rPr lang="en-US" b="1" dirty="0"/>
              <a:t>14</a:t>
            </a:r>
            <a:r>
              <a:rPr lang="en-US" dirty="0"/>
              <a:t>(6): p. 348-50.</a:t>
            </a:r>
          </a:p>
          <a:p>
            <a:pPr marL="0" indent="0">
              <a:buNone/>
            </a:pPr>
            <a:r>
              <a:rPr lang="en-US" dirty="0"/>
              <a:t>17.Pohlet </a:t>
            </a:r>
            <a:r>
              <a:rPr lang="en-US" dirty="0" err="1"/>
              <a:t>Odona</a:t>
            </a:r>
            <a:r>
              <a:rPr lang="en-US" dirty="0"/>
              <a:t>, et al., </a:t>
            </a:r>
            <a:r>
              <a:rPr lang="en-US" i="1" dirty="0"/>
              <a:t>Retrospective detection of a subclinical hepatitis A virus (HAV)epidemic affecting juvenile cohorts of the Hungarian population.</a:t>
            </a:r>
            <a:r>
              <a:rPr lang="en-US" dirty="0"/>
              <a:t> FEMS Immunology and Medical Microbiology, 2003 </a:t>
            </a:r>
            <a:r>
              <a:rPr lang="en-US" b="1" dirty="0"/>
              <a:t> 38</a:t>
            </a:r>
            <a:r>
              <a:rPr lang="en-US" dirty="0"/>
              <a:t>: p. 85-91.</a:t>
            </a:r>
          </a:p>
          <a:p>
            <a:pPr marL="0" indent="0">
              <a:buNone/>
            </a:pPr>
            <a:r>
              <a:rPr lang="en-US" dirty="0"/>
              <a:t>18.malik R, et al., </a:t>
            </a:r>
            <a:r>
              <a:rPr lang="en-US" i="1" dirty="0"/>
              <a:t>Hepatitis A frequency in children with nonspecific abdominal symptoms.</a:t>
            </a:r>
            <a:r>
              <a:rPr lang="en-US" dirty="0"/>
              <a:t> J </a:t>
            </a:r>
            <a:r>
              <a:rPr lang="en-US" dirty="0" err="1"/>
              <a:t>Coll</a:t>
            </a:r>
            <a:r>
              <a:rPr lang="en-US" dirty="0"/>
              <a:t> Physicians </a:t>
            </a:r>
            <a:r>
              <a:rPr lang="en-US" dirty="0" err="1"/>
              <a:t>Surg</a:t>
            </a:r>
            <a:r>
              <a:rPr lang="en-US" dirty="0"/>
              <a:t> Pak, </a:t>
            </a:r>
            <a:r>
              <a:rPr lang="en-US" dirty="0" err="1"/>
              <a:t>jun</a:t>
            </a:r>
            <a:r>
              <a:rPr lang="en-US" dirty="0"/>
              <a:t> 2004. </a:t>
            </a:r>
            <a:r>
              <a:rPr lang="en-US" b="1" dirty="0"/>
              <a:t>14(6)</a:t>
            </a:r>
            <a:r>
              <a:rPr lang="en-US" dirty="0"/>
              <a:t>: p. 348-50.</a:t>
            </a:r>
          </a:p>
          <a:p>
            <a:pPr marL="0" indent="0">
              <a:buNone/>
            </a:pPr>
            <a:r>
              <a:rPr lang="en-US" dirty="0"/>
              <a:t>19.Kleigman R, et al., </a:t>
            </a:r>
            <a:r>
              <a:rPr lang="en-US" i="1" dirty="0"/>
              <a:t>Nelson Textbook of Pediatrics</a:t>
            </a:r>
            <a:r>
              <a:rPr lang="en-US" dirty="0"/>
              <a:t>, ed. 18. Vol. 1. 2008: Saunders-</a:t>
            </a:r>
            <a:r>
              <a:rPr lang="en-US" dirty="0" err="1"/>
              <a:t>elsevier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20.Gilany, A.-H., et al., </a:t>
            </a:r>
            <a:r>
              <a:rPr lang="en-US" i="1" dirty="0" err="1"/>
              <a:t>Seroprevalence</a:t>
            </a:r>
            <a:r>
              <a:rPr lang="en-US" i="1" dirty="0"/>
              <a:t> of hepatitis A antibodies among children in a Saudi community.</a:t>
            </a:r>
            <a:r>
              <a:rPr lang="en-US" dirty="0"/>
              <a:t> Asian Pacific Journal of Tropical Medicine, 2010: p. 278-282.</a:t>
            </a:r>
          </a:p>
          <a:p>
            <a:pPr marL="0" indent="0">
              <a:buNone/>
            </a:pPr>
            <a:r>
              <a:rPr lang="en-US" dirty="0"/>
              <a:t>21.Tandon B, et al., </a:t>
            </a:r>
            <a:r>
              <a:rPr lang="en-US" i="1" dirty="0"/>
              <a:t>Subclinical hepatitis in north Indian children.</a:t>
            </a:r>
            <a:r>
              <a:rPr lang="en-US" dirty="0"/>
              <a:t> The Lancet 1984. </a:t>
            </a:r>
            <a:r>
              <a:rPr lang="en-US" b="1" dirty="0"/>
              <a:t>feb.11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22.Sofian, M., et al., </a:t>
            </a:r>
            <a:r>
              <a:rPr lang="en-US" i="1" dirty="0" err="1"/>
              <a:t>Seroepidemiology</a:t>
            </a:r>
            <a:r>
              <a:rPr lang="en-US" i="1" dirty="0"/>
              <a:t> of hepatitis A virus in children of different age groups in Tehran, Iran: Implications for health policy.</a:t>
            </a:r>
            <a:r>
              <a:rPr lang="en-US" dirty="0"/>
              <a:t> Travel Medicine and Infectious Disease, 2005. </a:t>
            </a:r>
            <a:r>
              <a:rPr lang="en-US" b="1" dirty="0"/>
              <a:t>8</a:t>
            </a:r>
            <a:r>
              <a:rPr lang="en-US" dirty="0"/>
              <a:t>(3): p. 176-179.</a:t>
            </a:r>
          </a:p>
          <a:p>
            <a:pPr marL="0" indent="0">
              <a:buNone/>
            </a:pPr>
            <a:r>
              <a:rPr lang="en-US" dirty="0"/>
              <a:t>23.WHO., </a:t>
            </a:r>
            <a:r>
              <a:rPr lang="en-US" i="1" dirty="0"/>
              <a:t>Hepatitis A vaccines</a:t>
            </a:r>
            <a:r>
              <a:rPr lang="en-US" dirty="0"/>
              <a:t>, in </a:t>
            </a:r>
            <a:r>
              <a:rPr lang="en-US" i="1" dirty="0"/>
              <a:t>WHO position </a:t>
            </a:r>
            <a:r>
              <a:rPr lang="en-US" i="1" dirty="0" err="1"/>
              <a:t>paper,Wkly</a:t>
            </a:r>
            <a:r>
              <a:rPr lang="en-US" i="1" dirty="0"/>
              <a:t> </a:t>
            </a:r>
            <a:r>
              <a:rPr lang="en-US" i="1" dirty="0" err="1"/>
              <a:t>Epidemiol</a:t>
            </a:r>
            <a:r>
              <a:rPr lang="en-US" i="1" dirty="0"/>
              <a:t> Rec</a:t>
            </a:r>
            <a:r>
              <a:rPr lang="en-US" dirty="0"/>
              <a:t>. 2000. p. 38-44.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6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Fariba</a:t>
            </a:r>
            <a:r>
              <a:rPr lang="en-US" i="1" dirty="0"/>
              <a:t> Shirvani1, </a:t>
            </a:r>
            <a:endParaRPr lang="en-US" i="1" dirty="0" smtClean="0"/>
          </a:p>
          <a:p>
            <a:r>
              <a:rPr lang="en-US" i="1" dirty="0" err="1" smtClean="0"/>
              <a:t>Naimeh</a:t>
            </a:r>
            <a:r>
              <a:rPr lang="en-US" i="1" dirty="0" smtClean="0"/>
              <a:t> </a:t>
            </a:r>
            <a:r>
              <a:rPr lang="en-US" i="1" dirty="0"/>
              <a:t>Taslimi2, </a:t>
            </a:r>
            <a:endParaRPr lang="en-US" i="1" dirty="0" smtClean="0"/>
          </a:p>
          <a:p>
            <a:r>
              <a:rPr lang="en-US" i="1" dirty="0" err="1" smtClean="0"/>
              <a:t>Abodlah</a:t>
            </a:r>
            <a:r>
              <a:rPr lang="en-US" i="1" dirty="0" smtClean="0"/>
              <a:t> </a:t>
            </a:r>
            <a:r>
              <a:rPr lang="en-US" i="1" dirty="0"/>
              <a:t>Karimi1</a:t>
            </a:r>
            <a:r>
              <a:rPr lang="en-US" i="1" dirty="0" smtClean="0"/>
              <a:t>,</a:t>
            </a:r>
          </a:p>
          <a:p>
            <a:r>
              <a:rPr lang="en-US" i="1" dirty="0" smtClean="0"/>
              <a:t> </a:t>
            </a:r>
            <a:r>
              <a:rPr lang="en-US" i="1" dirty="0"/>
              <a:t>Mohammad Rahbar3,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2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083" y="145763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 Pediatric Infections Research Center, </a:t>
            </a:r>
            <a:r>
              <a:rPr lang="en-US" dirty="0" err="1"/>
              <a:t>Mofid</a:t>
            </a:r>
            <a:r>
              <a:rPr lang="en-US" dirty="0"/>
              <a:t> Children Hospital, </a:t>
            </a:r>
            <a:r>
              <a:rPr lang="en-US" dirty="0" err="1"/>
              <a:t>Shaheed</a:t>
            </a:r>
            <a:r>
              <a:rPr lang="en-US" dirty="0"/>
              <a:t> </a:t>
            </a:r>
            <a:r>
              <a:rPr lang="en-US" dirty="0" err="1"/>
              <a:t>Beheshti</a:t>
            </a:r>
            <a:r>
              <a:rPr lang="en-US" dirty="0"/>
              <a:t> University of Medical Sciences, Iran</a:t>
            </a:r>
            <a:r>
              <a:rPr lang="en-US" dirty="0" smtClean="0"/>
              <a:t>,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 </a:t>
            </a:r>
            <a:r>
              <a:rPr lang="en-US" dirty="0"/>
              <a:t>Department of Pediatric, Imam Hussein Hospital, </a:t>
            </a:r>
            <a:r>
              <a:rPr lang="en-US" dirty="0" err="1"/>
              <a:t>Shaheed</a:t>
            </a:r>
            <a:r>
              <a:rPr lang="en-US" dirty="0"/>
              <a:t> </a:t>
            </a:r>
            <a:r>
              <a:rPr lang="en-US" dirty="0" err="1"/>
              <a:t>Beheshti</a:t>
            </a:r>
            <a:r>
              <a:rPr lang="en-US" dirty="0"/>
              <a:t> University of Medical Sciences, Iran,</a:t>
            </a:r>
          </a:p>
          <a:p>
            <a:pPr marL="0" indent="0">
              <a:buNone/>
            </a:pPr>
            <a:r>
              <a:rPr lang="en-US" dirty="0"/>
              <a:t>3 Department of Microbiology, Iranian Reference Health Laboratories Research Center, Ministry of Health </a:t>
            </a:r>
            <a:r>
              <a:rPr lang="en-US" dirty="0" err="1"/>
              <a:t>andMedical</a:t>
            </a:r>
            <a:r>
              <a:rPr lang="en-US" dirty="0"/>
              <a:t> Education, Tehran Iran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 </a:t>
            </a:r>
            <a:r>
              <a:rPr lang="en-US" dirty="0"/>
              <a:t>Antimicrobial Resistance Research Center, Tehran University of Medical Sciences, Tehran, Iran.</a:t>
            </a:r>
          </a:p>
        </p:txBody>
      </p:sp>
    </p:spTree>
    <p:extLst>
      <p:ext uri="{BB962C8B-B14F-4D97-AF65-F5344CB8AC3E}">
        <p14:creationId xmlns:p14="http://schemas.microsoft.com/office/powerpoint/2010/main" val="245263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 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Over the last two decades, the </a:t>
            </a:r>
            <a:r>
              <a:rPr lang="en-US" sz="4400" dirty="0" smtClean="0"/>
              <a:t>epidemiology of </a:t>
            </a:r>
            <a:r>
              <a:rPr lang="en-US" sz="4400" dirty="0"/>
              <a:t>Hepatitis A virus (HAV) has changed in </a:t>
            </a:r>
            <a:r>
              <a:rPr lang="en-US" sz="4400" dirty="0" smtClean="0"/>
              <a:t>many Asian </a:t>
            </a:r>
            <a:r>
              <a:rPr lang="en-US" sz="4400" dirty="0"/>
              <a:t>and Middle Eastern </a:t>
            </a:r>
            <a:r>
              <a:rPr lang="en-US" sz="4400" dirty="0" smtClean="0"/>
              <a:t>countries.</a:t>
            </a:r>
            <a:endParaRPr lang="en-US" sz="4400" dirty="0"/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340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063" y="1803322"/>
            <a:ext cx="116418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areas with 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water and sanitary 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conditions, HAV transmission 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occurs at earlier age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Acquisition of acute infection in lower age has milder clinical symptoms and may be 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subclinical.</a:t>
            </a:r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0704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361" y="610142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</a:t>
            </a:r>
            <a:r>
              <a:rPr 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antibody level </a:t>
            </a:r>
            <a:r>
              <a:rPr lang="en-US" sz="4800" dirty="0"/>
              <a:t>at </a:t>
            </a:r>
            <a:r>
              <a:rPr lang="en-US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 age </a:t>
            </a:r>
            <a:r>
              <a:rPr lang="en-US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result in higher proportion of </a:t>
            </a:r>
            <a:r>
              <a:rPr lang="en-US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susceptible individuals </a:t>
            </a:r>
            <a:r>
              <a:rPr lang="en-US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ends to more sever mortality and morbidity of </a:t>
            </a:r>
            <a:r>
              <a:rPr lang="en-US" sz="48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Hepatits</a:t>
            </a:r>
            <a:r>
              <a:rPr lang="en-US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in community.</a:t>
            </a:r>
            <a:r>
              <a:rPr lang="en-US" sz="4800" dirty="0"/>
              <a:t> </a:t>
            </a: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Improvements in 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socioeconomic and health status leads to 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delay acquisition 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infection from childhood to adulthood.</a:t>
            </a:r>
          </a:p>
          <a:p>
            <a:pPr marL="0" indent="0">
              <a:buNone/>
            </a:pPr>
            <a:endParaRPr lang="en-US" sz="4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in SGPT </a:t>
            </a:r>
            <a:r>
              <a:rPr lang="en-US" sz="4800" dirty="0"/>
              <a:t>more than 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twice 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normal level</a:t>
            </a:r>
            <a:r>
              <a:rPr lang="en-US" sz="4800" dirty="0" smtClean="0"/>
              <a:t> </a:t>
            </a:r>
            <a:r>
              <a:rPr lang="en-US" sz="4800" dirty="0"/>
              <a:t>can be a laboratory sign for </a:t>
            </a:r>
            <a:r>
              <a:rPr lang="en-US" sz="4800" dirty="0" smtClean="0"/>
              <a:t>subclinical Hepatitis </a:t>
            </a:r>
            <a:r>
              <a:rPr lang="en-US" sz="4800" dirty="0" smtClean="0"/>
              <a:t>A. </a:t>
            </a:r>
            <a:r>
              <a:rPr lang="fa-IR" sz="4800" dirty="0" smtClean="0"/>
              <a:t> </a:t>
            </a: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597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1553</Words>
  <Application>Microsoft Office PowerPoint</Application>
  <PresentationFormat>Widescreen</PresentationFormat>
  <Paragraphs>129</Paragraphs>
  <Slides>30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PowerPoint Presentation</vt:lpstr>
      <vt:lpstr>Study of subclinical hepatitis A infection in ambulatory patients, with nonspecific abdominal complaints in Mofid hospital of Tehran Iran</vt:lpstr>
      <vt:lpstr>PowerPoint Presentation</vt:lpstr>
      <vt:lpstr>PowerPoint Presentation</vt:lpstr>
      <vt:lpstr>PowerPoint Presentation</vt:lpstr>
      <vt:lpstr>Background </vt:lpstr>
      <vt:lpstr>PowerPoint Presentation</vt:lpstr>
      <vt:lpstr>PowerPoint Presentation</vt:lpstr>
      <vt:lpstr>PowerPoint Presentation</vt:lpstr>
      <vt:lpstr>PowerPoint Presentation</vt:lpstr>
      <vt:lpstr>Materials and methods </vt:lpstr>
      <vt:lpstr>Materials and methods </vt:lpstr>
      <vt:lpstr>Materials and methods </vt:lpstr>
      <vt:lpstr>Exclusion Critrtia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Results </vt:lpstr>
      <vt:lpstr>Results </vt:lpstr>
      <vt:lpstr>IgM and IgG seropositivity in different laboratory and epidemiologic groups </vt:lpstr>
      <vt:lpstr>PowerPoint Presentation</vt:lpstr>
      <vt:lpstr>PowerPoint Presentation</vt:lpstr>
      <vt:lpstr>PowerPoint Presentation</vt:lpstr>
      <vt:lpstr>Conclusion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subclinical hepatitis A infection in ambulatory patients, with nonspecific abdominal complaints in Mofid hospital of Tehran Iran</dc:title>
  <dc:creator>S200E</dc:creator>
  <cp:lastModifiedBy>S200E</cp:lastModifiedBy>
  <cp:revision>27</cp:revision>
  <dcterms:created xsi:type="dcterms:W3CDTF">2015-11-06T06:15:04Z</dcterms:created>
  <dcterms:modified xsi:type="dcterms:W3CDTF">2015-11-11T05:51:29Z</dcterms:modified>
</cp:coreProperties>
</file>