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44A0107-B774-4F12-9A6F-58261473DF72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869D429-B732-4BC4-AE49-C0BF51EDF4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dr. Yekta</a:t>
            </a:r>
            <a:endParaRPr lang="fa-IR" dirty="0" smtClean="0"/>
          </a:p>
          <a:p>
            <a:r>
              <a:rPr lang="en-US" dirty="0" smtClean="0"/>
              <a:t>Pediatric resident</a:t>
            </a:r>
            <a:endParaRPr lang="fa-IR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6640"/>
            <a:ext cx="5791200" cy="3802960"/>
          </a:xfrm>
        </p:spPr>
      </p:pic>
      <p:sp>
        <p:nvSpPr>
          <p:cNvPr id="7" name="Rectangle 6"/>
          <p:cNvSpPr/>
          <p:nvPr/>
        </p:nvSpPr>
        <p:spPr>
          <a:xfrm>
            <a:off x="622940" y="5105400"/>
            <a:ext cx="793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s for your attention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9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 smtClean="0"/>
              <a:t>cc</a:t>
            </a:r>
            <a:r>
              <a:rPr lang="fa-IR" sz="2400" dirty="0" smtClean="0"/>
              <a:t> :کاهش سطح هوشیاری 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 smtClean="0"/>
              <a:t>PI</a:t>
            </a:r>
            <a:r>
              <a:rPr lang="fa-IR" sz="2400" dirty="0" smtClean="0"/>
              <a:t> : بیمار پسر 8 ساله که طی سه روز قبل از بستری دچار اسهال و استفراغ بوده ، تب دار است و تحت درمان سرپایی قرار گرفته است ( طی سفر به مشهد علامت دار بوده )بیمار قبل از مراجعه به اورژانس به طور حاد دچار کاهش سطح هوشیاری شده (</a:t>
            </a:r>
            <a:r>
              <a:rPr lang="en-US" sz="2400" dirty="0" smtClean="0"/>
              <a:t>GCS 6/15 </a:t>
            </a:r>
            <a:r>
              <a:rPr lang="fa-IR" sz="2400" dirty="0" smtClean="0"/>
              <a:t> ) و در اورژانس اینتوبه شده و به </a:t>
            </a:r>
            <a:r>
              <a:rPr lang="en-US" sz="2400" dirty="0" smtClean="0"/>
              <a:t>PICU</a:t>
            </a:r>
            <a:r>
              <a:rPr lang="fa-IR" sz="2400" dirty="0" smtClean="0"/>
              <a:t> انتقال می یابد</a:t>
            </a:r>
          </a:p>
        </p:txBody>
      </p:sp>
    </p:spTree>
    <p:extLst>
      <p:ext uri="{BB962C8B-B14F-4D97-AF65-F5344CB8AC3E}">
        <p14:creationId xmlns:p14="http://schemas.microsoft.com/office/powerpoint/2010/main" val="28130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 smtClean="0"/>
              <a:t>PMH</a:t>
            </a:r>
            <a:r>
              <a:rPr lang="fa-IR" sz="2400" dirty="0" smtClean="0"/>
              <a:t> : فرزند ششم از مادر </a:t>
            </a:r>
            <a:r>
              <a:rPr lang="en-US" sz="2400" dirty="0" smtClean="0"/>
              <a:t> G6P1ab 5</a:t>
            </a:r>
            <a:r>
              <a:rPr lang="fa-IR" sz="2400" dirty="0" smtClean="0"/>
              <a:t> حاصل سزارین  ، ترم ، بدون سابقه بستری ، با واکسیناسیون کامل . سابقه سفر به مشهد در طی چند روز گذشته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 smtClean="0"/>
              <a:t>DH</a:t>
            </a:r>
            <a:r>
              <a:rPr lang="fa-IR" sz="2400" dirty="0" smtClean="0"/>
              <a:t> : سفکسیم ، دی سیکلومین ، زینک از زمان علامت دار شدن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 smtClean="0"/>
              <a:t>AH</a:t>
            </a:r>
            <a:r>
              <a:rPr lang="fa-IR" sz="2400" dirty="0" smtClean="0"/>
              <a:t> : نکته ایی را ذکر نمیکند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FH</a:t>
            </a:r>
            <a:r>
              <a:rPr lang="fa-IR" sz="2400" dirty="0" smtClean="0"/>
              <a:t> : والدین منسوب بدون سابقه بیماری زمینه ایی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90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معاینات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 smtClean="0"/>
              <a:t> Bp = 100/60          PR= 153         T= 38/5 A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en-US" sz="2400" dirty="0" smtClean="0"/>
              <a:t> </a:t>
            </a:r>
            <a:r>
              <a:rPr lang="fa-IR" sz="2400" dirty="0" smtClean="0"/>
              <a:t>سیانوتیک نبوده است .مردمک ها میوتیک و پاسخ دهنده به نور ، رفلکس قرنیه و </a:t>
            </a:r>
            <a:r>
              <a:rPr lang="en-US" sz="2400" dirty="0" smtClean="0"/>
              <a:t>dolls</a:t>
            </a:r>
            <a:r>
              <a:rPr lang="fa-IR" sz="2400" dirty="0" smtClean="0"/>
              <a:t> از بین رفته ، </a:t>
            </a:r>
            <a:r>
              <a:rPr lang="en-US" sz="2400" dirty="0" smtClean="0"/>
              <a:t> DTR</a:t>
            </a:r>
            <a:r>
              <a:rPr lang="fa-IR" sz="2400" dirty="0" smtClean="0"/>
              <a:t> افزایش یافته و رفلکس پلانتار دو طرفه </a:t>
            </a:r>
            <a:r>
              <a:rPr lang="en-US" sz="2400" dirty="0" smtClean="0"/>
              <a:t> UP</a:t>
            </a:r>
            <a:r>
              <a:rPr lang="fa-IR" sz="2400" dirty="0" smtClean="0"/>
              <a:t> بوده است . سمع قلب و ریه نرمال و شکم نرم است. </a:t>
            </a:r>
            <a:r>
              <a:rPr lang="fa-IR" sz="2400" dirty="0"/>
              <a:t> </a:t>
            </a:r>
            <a:r>
              <a:rPr lang="fa-IR" sz="2400" dirty="0" smtClean="0"/>
              <a:t>در </a:t>
            </a:r>
            <a:r>
              <a:rPr lang="fa-IR" sz="2400" dirty="0" smtClean="0"/>
              <a:t>معاینه </a:t>
            </a:r>
            <a:r>
              <a:rPr lang="en-US" sz="2400" dirty="0" smtClean="0"/>
              <a:t> </a:t>
            </a:r>
            <a:r>
              <a:rPr lang="en-US" sz="2400" dirty="0" smtClean="0"/>
              <a:t>ENT </a:t>
            </a:r>
            <a:r>
              <a:rPr lang="fa-IR" sz="2400" dirty="0" smtClean="0"/>
              <a:t>رفلکس </a:t>
            </a:r>
            <a:r>
              <a:rPr lang="en-US" sz="2400" dirty="0" smtClean="0"/>
              <a:t>gag </a:t>
            </a:r>
            <a:r>
              <a:rPr lang="fa-IR" sz="2400" dirty="0" smtClean="0"/>
              <a:t> وجود داشته ولی بلع نداشته است</a:t>
            </a:r>
            <a:r>
              <a:rPr lang="fa-IR" sz="2400" dirty="0" smtClean="0"/>
              <a:t>.</a:t>
            </a:r>
          </a:p>
          <a:p>
            <a:pPr marL="0" indent="0" algn="r" rtl="1">
              <a:lnSpc>
                <a:spcPct val="200000"/>
              </a:lnSpc>
              <a:buNone/>
            </a:pPr>
            <a:endParaRPr lang="fa-IR" sz="2400" dirty="0"/>
          </a:p>
          <a:p>
            <a:pPr marL="0" indent="0" algn="r" rtl="1">
              <a:lnSpc>
                <a:spcPct val="2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96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سیر بستری و درمان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8595360" cy="4937760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/>
              <a:t>بیمار در این مرکز ابتدا تحت درمان با سفتریاکسون ، ونکومایسین و اسیکلویر قرار گرفت. بعد از انجام </a:t>
            </a:r>
            <a:r>
              <a:rPr lang="en-US" sz="2400" dirty="0" smtClean="0"/>
              <a:t>LP</a:t>
            </a:r>
            <a:r>
              <a:rPr lang="fa-IR" sz="2400" dirty="0" smtClean="0"/>
              <a:t> و نرمال بودن ان فقط سفتریاکسون ادامه یافت و به علت آزمایشات کبدی مختل به سفوتاکسیم تغییر یافت .همچنین بیمار دگزامتازون ومانیتول دریافت کرده که بعد از </a:t>
            </a:r>
            <a:r>
              <a:rPr lang="en-US" sz="2400" dirty="0" smtClean="0"/>
              <a:t>CT scan</a:t>
            </a:r>
            <a:r>
              <a:rPr lang="fa-IR" sz="2400" dirty="0" smtClean="0"/>
              <a:t> نرمال  مانیتول قطع شد  و مجددا  براساس مشاوره نورولوژی و احتمال </a:t>
            </a:r>
            <a:r>
              <a:rPr lang="en-US" sz="2400" dirty="0" smtClean="0"/>
              <a:t>Brain edema </a:t>
            </a:r>
            <a:r>
              <a:rPr lang="fa-IR" sz="2400" dirty="0" smtClean="0"/>
              <a:t> مجددا مانیتول شروع شد. همچنین بیمار در طی بستری  دچار </a:t>
            </a:r>
            <a:r>
              <a:rPr lang="en-US" sz="2400" dirty="0" smtClean="0"/>
              <a:t>ATN</a:t>
            </a:r>
            <a:r>
              <a:rPr lang="fa-IR" sz="2400" dirty="0" smtClean="0"/>
              <a:t> به علت </a:t>
            </a:r>
            <a:r>
              <a:rPr lang="en-US" sz="2400" dirty="0" smtClean="0"/>
              <a:t> sepsis </a:t>
            </a:r>
            <a:r>
              <a:rPr lang="fa-IR" sz="2400" dirty="0" smtClean="0"/>
              <a:t> شده و سرم دریافتی بیمار در حد </a:t>
            </a:r>
            <a:r>
              <a:rPr lang="en-US" sz="2400" dirty="0" smtClean="0"/>
              <a:t> IWL+UO</a:t>
            </a:r>
            <a:r>
              <a:rPr lang="fa-IR" sz="2400" dirty="0" smtClean="0"/>
              <a:t> قرار داده شد.بیمار فنی توئین دریافت میکند.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2298623"/>
              </p:ext>
            </p:extLst>
          </p:nvPr>
        </p:nvGraphicFramePr>
        <p:xfrm>
          <a:off x="274638" y="1298575"/>
          <a:ext cx="85947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CBC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6/28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6/30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7/5</a:t>
                      </a:r>
                      <a:endParaRPr lang="en-US" dirty="0"/>
                    </a:p>
                  </a:txBody>
                  <a:tcPr marL="95497" marR="95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WBC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7000        91%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6600          84%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8400          78%</a:t>
                      </a:r>
                      <a:endParaRPr lang="en-US" dirty="0"/>
                    </a:p>
                  </a:txBody>
                  <a:tcPr marL="95497" marR="95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 marL="95497" marR="95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PLT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61000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401000</a:t>
                      </a:r>
                      <a:endParaRPr lang="en-US" dirty="0"/>
                    </a:p>
                  </a:txBody>
                  <a:tcPr marL="95497" marR="95497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67590"/>
              </p:ext>
            </p:extLst>
          </p:nvPr>
        </p:nvGraphicFramePr>
        <p:xfrm>
          <a:off x="533400" y="3581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16261"/>
              </p:ext>
            </p:extLst>
          </p:nvPr>
        </p:nvGraphicFramePr>
        <p:xfrm>
          <a:off x="609600" y="5029200"/>
          <a:ext cx="609600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7/1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7/7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048000" y="1905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67600" y="1871133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57800" y="1871133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0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5818821"/>
              </p:ext>
            </p:extLst>
          </p:nvPr>
        </p:nvGraphicFramePr>
        <p:xfrm>
          <a:off x="274638" y="1298575"/>
          <a:ext cx="85947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341"/>
                <a:gridCol w="1074341"/>
                <a:gridCol w="1074341"/>
                <a:gridCol w="1074341"/>
                <a:gridCol w="1074341"/>
                <a:gridCol w="1074341"/>
                <a:gridCol w="1074341"/>
                <a:gridCol w="107434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Uric</a:t>
                      </a:r>
                      <a:r>
                        <a:rPr lang="en-US" baseline="0" dirty="0" smtClean="0"/>
                        <a:t> acid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 marL="95497" marR="95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6/28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 marL="95497" marR="95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7/5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95497" marR="9549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 marL="95497" marR="95497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61191"/>
              </p:ext>
            </p:extLst>
          </p:nvPr>
        </p:nvGraphicFramePr>
        <p:xfrm>
          <a:off x="457200" y="3124200"/>
          <a:ext cx="609600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303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608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243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53">
                <a:tc>
                  <a:txBody>
                    <a:bodyPr/>
                    <a:lstStyle/>
                    <a:p>
                      <a:r>
                        <a:rPr lang="fa-IR" dirty="0" smtClean="0"/>
                        <a:t>7/5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359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277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171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55962"/>
              </p:ext>
            </p:extLst>
          </p:nvPr>
        </p:nvGraphicFramePr>
        <p:xfrm>
          <a:off x="457200" y="4724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CSF/C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رادیولوژی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8595360" cy="4937760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en-US" sz="2800" dirty="0" smtClean="0"/>
              <a:t>Brain CT scan</a:t>
            </a:r>
            <a:r>
              <a:rPr lang="fa-IR" sz="2800" dirty="0" smtClean="0"/>
              <a:t>: </a:t>
            </a:r>
            <a:r>
              <a:rPr lang="fa-IR" sz="2800" dirty="0" smtClean="0"/>
              <a:t>نرمال</a:t>
            </a:r>
            <a:r>
              <a:rPr lang="en-US" sz="2800" dirty="0" smtClean="0"/>
              <a:t>) </a:t>
            </a:r>
            <a:r>
              <a:rPr lang="fa-IR" sz="2800" dirty="0" smtClean="0"/>
              <a:t> دو نوبت)</a:t>
            </a:r>
            <a:endParaRPr lang="fa-IR" sz="2800" dirty="0" smtClean="0"/>
          </a:p>
          <a:p>
            <a:pPr algn="r" rtl="1">
              <a:lnSpc>
                <a:spcPct val="200000"/>
              </a:lnSpc>
            </a:pPr>
            <a:r>
              <a:rPr lang="en-US" sz="2800" dirty="0" smtClean="0"/>
              <a:t>Abd .sonography</a:t>
            </a:r>
            <a:r>
              <a:rPr lang="fa-IR" sz="2800" dirty="0" smtClean="0"/>
              <a:t> : نرمال </a:t>
            </a:r>
          </a:p>
          <a:p>
            <a:pPr algn="r" rtl="1">
              <a:lnSpc>
                <a:spcPct val="200000"/>
              </a:lnSpc>
            </a:pPr>
            <a:r>
              <a:rPr lang="en-US" sz="2800" dirty="0" smtClean="0"/>
              <a:t>Color doppler</a:t>
            </a:r>
            <a:r>
              <a:rPr lang="fa-IR" sz="2800" dirty="0" smtClean="0"/>
              <a:t>: نرمال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98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3"/>
          <a:stretch/>
        </p:blipFill>
        <p:spPr>
          <a:xfrm>
            <a:off x="152400" y="1171306"/>
            <a:ext cx="3733800" cy="53818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4917" r="6332"/>
          <a:stretch/>
        </p:blipFill>
        <p:spPr>
          <a:xfrm>
            <a:off x="4572000" y="914400"/>
            <a:ext cx="440709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172</TotalTime>
  <Words>430</Words>
  <Application>Microsoft Office PowerPoint</Application>
  <PresentationFormat>On-screen Show (4:3)</PresentationFormat>
  <Paragraphs>112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Soho</vt:lpstr>
      <vt:lpstr>Case presentation</vt:lpstr>
      <vt:lpstr>PowerPoint Presentation</vt:lpstr>
      <vt:lpstr>PowerPoint Presentation</vt:lpstr>
      <vt:lpstr>معاینات</vt:lpstr>
      <vt:lpstr>سیر بستری و درمان </vt:lpstr>
      <vt:lpstr>Lab </vt:lpstr>
      <vt:lpstr>PowerPoint Presentation</vt:lpstr>
      <vt:lpstr>رادیولوژی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sara</dc:creator>
  <cp:lastModifiedBy>mofid</cp:lastModifiedBy>
  <cp:revision>15</cp:revision>
  <dcterms:created xsi:type="dcterms:W3CDTF">2015-10-01T16:24:17Z</dcterms:created>
  <dcterms:modified xsi:type="dcterms:W3CDTF">2015-10-03T04:05:08Z</dcterms:modified>
</cp:coreProperties>
</file>